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notesMasterIdLst>
    <p:notesMasterId r:id="rId9"/>
  </p:notesMasterIdLst>
  <p:sldIdLst>
    <p:sldId id="256" r:id="rId2"/>
    <p:sldId id="257" r:id="rId3"/>
    <p:sldId id="303" r:id="rId4"/>
    <p:sldId id="304" r:id="rId5"/>
    <p:sldId id="302" r:id="rId6"/>
    <p:sldId id="296" r:id="rId7"/>
    <p:sldId id="29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 autoAdjust="0"/>
    <p:restoredTop sz="95867"/>
  </p:normalViewPr>
  <p:slideViewPr>
    <p:cSldViewPr snapToGrid="0">
      <p:cViewPr varScale="1">
        <p:scale>
          <a:sx n="119" d="100"/>
          <a:sy n="119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F7903-CDBE-B345-937D-471FCC64729E}" type="datetimeFigureOut">
              <a:rPr lang="en-US" smtClean="0"/>
              <a:t>4/26/18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6C8C6-B879-0640-86D1-1092425174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87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380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25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173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96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649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833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93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1B56-062C-BF45-B468-CFAE992422FD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5EED-F531-A744-BF52-F21F77D29DDE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00857-50CE-6347-949F-D0D72527C17D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F5D09-0FA0-9240-8F76-07F582DA253C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0301-5B51-154C-B562-80D7FFCAB628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05EC-51FA-984D-BA37-619A9096F631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22F7-77AB-1444-9BBA-2FBB565F1446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AC6A8-5818-6146-BFB1-F7603A34B12B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06C1E-4BE4-094E-B210-F20E6150D831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59AC1-3DA5-6B41-AA0F-692D070130FD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175D-AE1F-184E-BBCA-339BA1A95FD6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 Analytics - Monte Carlo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B7E80-B6A7-4741-8BA2-ADB6BEC617B6}" type="datetime1">
              <a:rPr lang="en-US" smtClean="0"/>
              <a:t>4/26/18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0626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D6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3F297D-2845-412A-92FD-08A4AEBE3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ctr">
            <a:normAutofit/>
          </a:bodyPr>
          <a:lstStyle/>
          <a:p>
            <a:r>
              <a:rPr lang="en-IN" sz="4200" dirty="0">
                <a:solidFill>
                  <a:srgbClr val="FFFFFF"/>
                </a:solidFill>
              </a:rPr>
              <a:t>CALL CENTER SERVICE</a:t>
            </a:r>
            <a:br>
              <a:rPr lang="en-IN" sz="4200" dirty="0">
                <a:solidFill>
                  <a:srgbClr val="FFFFFF"/>
                </a:solidFill>
              </a:rPr>
            </a:br>
            <a:br>
              <a:rPr lang="en-IN" sz="4200" dirty="0">
                <a:solidFill>
                  <a:srgbClr val="FFFFFF"/>
                </a:solidFill>
              </a:rPr>
            </a:br>
            <a:r>
              <a:rPr lang="en-IN" sz="3600" dirty="0">
                <a:solidFill>
                  <a:srgbClr val="FFFFFF"/>
                </a:solidFill>
              </a:rPr>
              <a:t>Monte Carlo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3BF4F-21EE-4B56-A2F8-74242C8A9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ctr">
            <a:normAutofit/>
          </a:bodyPr>
          <a:lstStyle/>
          <a:p>
            <a:r>
              <a:rPr lang="en-IN" sz="1800" b="1" u="sng" dirty="0">
                <a:solidFill>
                  <a:srgbClr val="FFFFFF"/>
                </a:solidFill>
              </a:rPr>
              <a:t>Team Members: </a:t>
            </a:r>
          </a:p>
          <a:p>
            <a:pPr marL="285750" indent="-285750">
              <a:buFontTx/>
              <a:buChar char="-"/>
            </a:pPr>
            <a:r>
              <a:rPr lang="en-IN" sz="1800" dirty="0">
                <a:solidFill>
                  <a:srgbClr val="FFFFFF"/>
                </a:solidFill>
              </a:rPr>
              <a:t>Aditi Alankrita</a:t>
            </a:r>
          </a:p>
          <a:p>
            <a:pPr marL="285750" indent="-285750">
              <a:buFontTx/>
              <a:buChar char="-"/>
            </a:pPr>
            <a:r>
              <a:rPr lang="en-IN" sz="1800" dirty="0" err="1">
                <a:solidFill>
                  <a:srgbClr val="FFFFFF"/>
                </a:solidFill>
              </a:rPr>
              <a:t>Rujuta</a:t>
            </a:r>
            <a:r>
              <a:rPr lang="en-IN" sz="1800" dirty="0">
                <a:solidFill>
                  <a:srgbClr val="FFFFFF"/>
                </a:solidFill>
              </a:rPr>
              <a:t> </a:t>
            </a:r>
            <a:r>
              <a:rPr lang="en-IN" sz="1800" dirty="0" err="1">
                <a:solidFill>
                  <a:srgbClr val="FFFFFF"/>
                </a:solidFill>
              </a:rPr>
              <a:t>Dawkhar</a:t>
            </a:r>
            <a:endParaRPr lang="en-IN" sz="1800"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E9D-1888-7A4E-AF28-E7B8F79D82A1}"/>
              </a:ext>
            </a:extLst>
          </p:cNvPr>
          <p:cNvSpPr txBox="1"/>
          <p:nvPr/>
        </p:nvSpPr>
        <p:spPr>
          <a:xfrm>
            <a:off x="6008910" y="6556960"/>
            <a:ext cx="5925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/>
              <a:t>Image source: www.google.com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F9003-DB3A-3A4E-8093-73BECBE78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697" y="1263650"/>
            <a:ext cx="60960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79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dirty="0">
                <a:solidFill>
                  <a:schemeClr val="accent1"/>
                </a:solidFill>
              </a:rPr>
              <a:t>Monte Carlo and</a:t>
            </a:r>
            <a:br>
              <a:rPr lang="en-IN" dirty="0">
                <a:solidFill>
                  <a:schemeClr val="accent1"/>
                </a:solidFill>
              </a:rPr>
            </a:br>
            <a:r>
              <a:rPr lang="en-IN" dirty="0">
                <a:solidFill>
                  <a:schemeClr val="accent1"/>
                </a:solidFill>
              </a:rPr>
              <a:t>Call </a:t>
            </a:r>
            <a:r>
              <a:rPr lang="en-US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r>
              <a:rPr lang="en-US" sz="1800" dirty="0"/>
              <a:t>Monte Carlo provides an efficient way to simulate processes involving chance and uncertainty and can be applied in various fields ranging from nuclear weapons design to marketing analysis.</a:t>
            </a:r>
          </a:p>
          <a:p>
            <a:endParaRPr lang="en-US" sz="1800" dirty="0"/>
          </a:p>
          <a:p>
            <a:r>
              <a:rPr lang="en-US" sz="1800" dirty="0"/>
              <a:t>Call Center is an office set up to handle a large volume of telephone calls, especially for taking orders and providing customer service.</a:t>
            </a:r>
          </a:p>
          <a:p>
            <a:endParaRPr lang="en-IN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11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527D18-F2A1-9C44-AD74-13252B73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96" y="2372517"/>
            <a:ext cx="4026333" cy="211296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504365"/>
            <a:ext cx="5050971" cy="2238835"/>
          </a:xfrm>
        </p:spPr>
        <p:txBody>
          <a:bodyPr>
            <a:normAutofit fontScale="90000"/>
          </a:bodyPr>
          <a:lstStyle/>
          <a:p>
            <a:pPr algn="r"/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r>
              <a:rPr lang="en-IN" dirty="0">
                <a:solidFill>
                  <a:schemeClr val="accent1"/>
                </a:solidFill>
              </a:rPr>
              <a:t>Call </a:t>
            </a:r>
            <a:r>
              <a:rPr lang="en-US" dirty="0">
                <a:solidFill>
                  <a:schemeClr val="accent1"/>
                </a:solidFill>
              </a:rPr>
              <a:t>Center and Service</a:t>
            </a: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75% of customers believe it takes too long to reach an agent.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53% of customers are angry if they don’t speak to a real person right way.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82% of customers have stopped doing business with company because of its bad customers service.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95% of customers share their bad experiences with others.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529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br>
              <a:rPr lang="en-IN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Objective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and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2000" dirty="0">
                <a:ea typeface="Comic Sans MS"/>
                <a:cs typeface="Comic Sans MS"/>
                <a:sym typeface="Comic Sans MS"/>
              </a:rPr>
              <a:t>OBJECTIVE</a:t>
            </a:r>
            <a:r>
              <a:rPr lang="en-US" sz="1800" dirty="0">
                <a:ea typeface="Comic Sans MS"/>
                <a:cs typeface="Comic Sans MS"/>
                <a:sym typeface="Comic Sans MS"/>
              </a:rPr>
              <a:t>: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The objective is to identify the right balance between the calls and customer care representative to minimize the call drops and wait time, to improve the service.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2000" dirty="0">
                <a:ea typeface="Comic Sans MS"/>
                <a:cs typeface="Comic Sans MS"/>
                <a:sym typeface="Comic Sans MS"/>
              </a:rPr>
              <a:t>HYPOTHESIS</a:t>
            </a:r>
            <a:r>
              <a:rPr lang="en-US" sz="1800" dirty="0">
                <a:ea typeface="Comic Sans MS"/>
                <a:cs typeface="Comic Sans MS"/>
                <a:sym typeface="Comic Sans MS"/>
              </a:rPr>
              <a:t>: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As you increase </a:t>
            </a:r>
            <a:r>
              <a:rPr lang="en-IN" sz="1800" dirty="0"/>
              <a:t>number of representatives, the call wait time and call drops will reduce</a:t>
            </a:r>
            <a:r>
              <a:rPr lang="en-US" sz="1800" dirty="0">
                <a:sym typeface="Comic Sans MS"/>
              </a:rPr>
              <a:t>.</a:t>
            </a:r>
            <a:endParaRPr lang="en-US" sz="1800" dirty="0">
              <a:ea typeface="Comic Sans MS"/>
              <a:cs typeface="Comic Sans MS"/>
              <a:sym typeface="Comic Sans MS"/>
            </a:endParaRP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12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pPr marL="0" indent="0">
              <a:buNone/>
            </a:pPr>
            <a:endParaRPr lang="en-IN" sz="2000" dirty="0"/>
          </a:p>
          <a:p>
            <a:r>
              <a:rPr lang="en-IN" sz="1800" dirty="0"/>
              <a:t>The customer care representative will not have a time gap between two calls.</a:t>
            </a:r>
          </a:p>
          <a:p>
            <a:r>
              <a:rPr lang="en-IN" sz="1800" dirty="0"/>
              <a:t>The calls are in one single queue.</a:t>
            </a:r>
          </a:p>
          <a:p>
            <a:r>
              <a:rPr lang="en-IN" sz="1800" dirty="0"/>
              <a:t>The calls are handled on first come first serve basis.</a:t>
            </a:r>
          </a:p>
          <a:p>
            <a:r>
              <a:rPr lang="en-IN" sz="1800" dirty="0"/>
              <a:t>Few calls are going to be abandoned.</a:t>
            </a:r>
          </a:p>
          <a:p>
            <a:r>
              <a:rPr lang="en-IN" sz="1800" dirty="0"/>
              <a:t>No customer will </a:t>
            </a:r>
            <a:r>
              <a:rPr lang="en-IN" sz="1800"/>
              <a:t>have 0 minutes </a:t>
            </a:r>
            <a:r>
              <a:rPr lang="en-IN" sz="1800" dirty="0"/>
              <a:t>hold time.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509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dirty="0">
                <a:solidFill>
                  <a:schemeClr val="accent1"/>
                </a:solidFill>
              </a:rPr>
              <a:t>Random Variables: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665019"/>
            <a:ext cx="6377769" cy="5229104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r>
              <a:rPr lang="en-US" sz="2600" dirty="0"/>
              <a:t>Service Time - Normal</a:t>
            </a:r>
          </a:p>
          <a:p>
            <a:r>
              <a:rPr lang="en-US" sz="2600" dirty="0"/>
              <a:t>Waiting Time - Normal</a:t>
            </a:r>
          </a:p>
          <a:p>
            <a:r>
              <a:rPr lang="en-US" sz="2600" dirty="0"/>
              <a:t>Number of Incoming Calls - Triangular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504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D6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3F297D-2845-412A-92FD-08A4AEBE3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ctr">
            <a:normAutofit/>
          </a:bodyPr>
          <a:lstStyle/>
          <a:p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r>
              <a:rPr lang="en-IN" sz="3600" dirty="0">
                <a:solidFill>
                  <a:srgbClr val="FFFFFF"/>
                </a:solidFill>
              </a:rPr>
              <a:t>QUESTIONS: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3BF4F-21EE-4B56-A2F8-74242C8A9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ctr">
            <a:normAutofit/>
          </a:bodyPr>
          <a:lstStyle/>
          <a:p>
            <a:r>
              <a:rPr lang="en-IN" sz="18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F6F02-18E6-7844-9F11-AD6E2FCE98A6}"/>
              </a:ext>
            </a:extLst>
          </p:cNvPr>
          <p:cNvSpPr txBox="1"/>
          <p:nvPr/>
        </p:nvSpPr>
        <p:spPr>
          <a:xfrm>
            <a:off x="6008910" y="6556960"/>
            <a:ext cx="5925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/>
              <a:t>Image source: www.google.com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354C1D-A215-584E-A1C4-C59187B6F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783" y="2030896"/>
            <a:ext cx="6103913" cy="321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91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5442</TotalTime>
  <Words>298</Words>
  <Application>Microsoft Macintosh PowerPoint</Application>
  <PresentationFormat>Widescreen</PresentationFormat>
  <Paragraphs>72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Comic Sans MS</vt:lpstr>
      <vt:lpstr>Office Theme</vt:lpstr>
      <vt:lpstr>CALL CENTER SERVICE  Monte Carlo Simulation</vt:lpstr>
      <vt:lpstr>Monte Carlo and Call Center</vt:lpstr>
      <vt:lpstr>    Call Center and Service     </vt:lpstr>
      <vt:lpstr> Objective and Hypothesis</vt:lpstr>
      <vt:lpstr>Assumptions</vt:lpstr>
      <vt:lpstr>Random Variables:</vt:lpstr>
      <vt:lpstr>    QUESTIONS: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HR ANALYTICS -     EMPLOYEE ATTRITION AND PERFORMANCE</dc:title>
  <dc:creator>Aditi Alankrita, -</dc:creator>
  <cp:lastModifiedBy>Aditi Alankrita, -</cp:lastModifiedBy>
  <cp:revision>118</cp:revision>
  <cp:lastPrinted>2018-04-27T04:59:14Z</cp:lastPrinted>
  <dcterms:created xsi:type="dcterms:W3CDTF">2017-12-03T00:36:42Z</dcterms:created>
  <dcterms:modified xsi:type="dcterms:W3CDTF">2018-04-27T05:01:02Z</dcterms:modified>
</cp:coreProperties>
</file>

<file path=docProps/thumbnail.jpeg>
</file>